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13"/>
  </p:notesMasterIdLst>
  <p:handoutMasterIdLst>
    <p:handoutMasterId r:id="rId14"/>
  </p:handoutMasterIdLst>
  <p:sldIdLst>
    <p:sldId id="287" r:id="rId2"/>
    <p:sldId id="292" r:id="rId3"/>
    <p:sldId id="271" r:id="rId4"/>
    <p:sldId id="283" r:id="rId5"/>
    <p:sldId id="284" r:id="rId6"/>
    <p:sldId id="285" r:id="rId7"/>
    <p:sldId id="286" r:id="rId8"/>
    <p:sldId id="290" r:id="rId9"/>
    <p:sldId id="279" r:id="rId10"/>
    <p:sldId id="289" r:id="rId11"/>
    <p:sldId id="291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ésentation" id="{E75E278A-FF0E-49A4-B170-79828D63BBAD}">
          <p14:sldIdLst>
            <p14:sldId id="287"/>
            <p14:sldId id="292"/>
            <p14:sldId id="271"/>
            <p14:sldId id="283"/>
            <p14:sldId id="284"/>
            <p14:sldId id="285"/>
            <p14:sldId id="286"/>
          </p14:sldIdLst>
        </p14:section>
        <p14:section name="Annexe" id="{2566D808-C053-4D6D-B6B2-CFA1FF8B9B6B}">
          <p14:sldIdLst>
            <p14:sldId id="290"/>
            <p14:sldId id="279"/>
            <p14:sldId id="289"/>
            <p14:sldId id="291"/>
          </p14:sldIdLst>
        </p14:section>
        <p14:section name="En savoir plus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eu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3922"/>
    <a:srgbClr val="D24726"/>
    <a:srgbClr val="404040"/>
    <a:srgbClr val="FF9B45"/>
    <a:srgbClr val="DD462F"/>
    <a:srgbClr val="F8CFB6"/>
    <a:srgbClr val="F8CAB6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6062" autoAdjust="0"/>
  </p:normalViewPr>
  <p:slideViewPr>
    <p:cSldViewPr snapToGrid="0">
      <p:cViewPr varScale="1">
        <p:scale>
          <a:sx n="77" d="100"/>
          <a:sy n="77" d="100"/>
        </p:scale>
        <p:origin x="72" y="57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11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A10B748-EA40-4668-98E8-E24129A8E968}" type="datetime1">
              <a:rPr lang="fr-FR" smtClean="0"/>
              <a:t>11/04/2023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jp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0F4E9AA-8B68-4026-826F-95F859DBBF5A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7365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2574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7505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04751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5815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6281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5615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0359EB-C312-F9E9-CF80-C80CCED77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DB9D761-4F12-5AAD-463E-F4DD27D8E7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78AF8AF-83E0-ECB8-92A5-966574CFD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4DC77B5-5F1B-3FAF-BA06-E9F7D31F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AFB956-4519-07AB-4C98-F955F6132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46541692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7C4DBD-1840-2761-6F21-3A9BAEA52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1A4EC25-07F7-8AB2-3530-F0E513D45C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6887AFA-AC60-66C9-3DA0-F2E0B3072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6737F1-14A8-CE73-03CB-9672532B7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4968AD1-E682-72D2-75C7-993B9E2B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98826293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89B505B-E541-BF9F-AAD1-F63E7FCE9D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77F81E8-9326-9F8D-BFA7-FD207687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55F42C1-CEFE-D82E-77F6-0C29FC85C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2E2A1A3-ADB1-D620-3C63-B8572FEF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F875E8-24FD-C3F7-E5FB-F6660F96B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6602190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fr-FR" sz="1800" noProof="0"/>
          </a:p>
        </p:txBody>
      </p:sp>
      <p:cxnSp>
        <p:nvCxnSpPr>
          <p:cNvPr id="12" name="Connecteur droit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0" hasCustomPrompt="1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Modifiez les styles du texte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Deuxième niveau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Troisième niveau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Quatrième niveau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fr-FR" noProof="0"/>
              <a:t>Cinquième niveau</a:t>
            </a:r>
          </a:p>
        </p:txBody>
      </p:sp>
      <p:sp>
        <p:nvSpPr>
          <p:cNvPr id="6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ED73AFFA-A6F2-4B06-B935-9E8D85E79903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7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8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118380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C45D78-9215-6CF2-E796-6BAC032D9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1DDC13-FFA1-F140-CE40-08BE0AB1A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BEC762-1E8C-AEFF-8505-6C29A3D84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4C6EF9-ECAF-AF96-0B06-6DA9C85CB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11C88B-B1F2-C313-A668-1E0DDBA76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73404906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976076-AE9C-07AF-0C8A-3A566E790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5CEB8E-2E53-03B2-B84F-218FFFC959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2A86609-0BBD-E906-91A8-AD77FAAC1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D9635F4-4AD1-3CE5-F2A8-5AD8BDE82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3E123A-7C9A-97A0-FC4E-FEA3A2159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93346179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22C6CC-9848-2215-9917-7BF9C1017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43E3F9-641A-E137-D19C-07A5DA601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0505EA5-2987-581C-FB68-879E05EE2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7650932-E311-1436-496E-911BAE2ED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F742FD8-2009-9A1E-F26C-DFD6AEA6E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B27977F-1DEA-2513-7646-2695957B2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11857186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94FDED-66DB-E642-5353-EE9D9321B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58AD2CD-BE00-20B0-217B-1C43D78EA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7B6770A-9AA8-F2B8-0F55-515BC60DA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A85C032-1381-117C-9207-8BEDD88796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677AAB8-E0F9-1120-99F3-724DDE0EF3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C681F32-15A9-0557-AF96-C3DA52661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C712D4C-5EE3-C23F-9D17-597DD4E2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C696112-7F15-29C5-C1F5-7801452E9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4966495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12B576-C614-3E26-6E0C-26B8B0DBC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98D9DE7-3AE1-0F1F-4852-34BFBCE74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2E7B8AE-23D4-4E7A-1842-9581B5238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BB9A4C2-9D1F-5D1B-CCA7-B3353C8F7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81566557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C11E83D-EC56-B7FA-9736-324FEC31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8484AF0-6FDE-23B8-9C2F-06AEEE430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060BDF6-31B6-738A-E57B-3348A3C67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642507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21D3CB-9EF3-BC1E-CD1B-D9C646454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48F6C1-A27C-98AF-D7E6-42AD06F0D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E4DDC2D-CCC0-4B0F-2338-BA80E252A8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C954C80-928D-612E-52DC-A39D0D86E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9B5F54F-D210-665C-6C7F-570D4F1F7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66452A-2916-AD61-7537-8746C04E5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08576674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5FC63D-20B3-6394-2FCD-B0A547420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2405B8F-6195-3CC7-020E-5B5F42AD29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9E6106C-0831-9C1F-C59B-37A17E8F9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8FB15C9-62A5-F4C5-9641-FED1806FD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4F00CB-3336-F3DA-3F65-ECAD65080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9DE48B0-5A07-1ADE-49E3-C2A2C34E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3345717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artisticLineDrawing trans="80000" pencilSize="96"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B11E26D-70A7-8467-1ADA-30402F477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C92765F-CE1A-A701-FFD5-21B98B828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CBD78E-1CBB-F79D-3194-7DD55C2B59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1B589D6-0A3B-49A2-A2F1-A1288C62EC4C}" type="datetime1">
              <a:rPr lang="fr-FR" noProof="0" smtClean="0"/>
              <a:t>11/04/2023</a:t>
            </a:fld>
            <a:endParaRPr lang="fr-FR" noProof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EC5105E-63F6-04AD-5172-962A89D57B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C3226E-5923-82C7-E4A2-5037FDCCD4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fr-FR" noProof="0" smtClean="0"/>
              <a:pPr/>
              <a:t>‹N°›</a:t>
            </a:fld>
            <a:endParaRPr lang="fr-FR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AFAB0A-A841-B150-BDDE-EB27485FAF73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fr-FR" sz="1800" noProof="0"/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665C9987-C5A9-F1C0-1BCD-30A9B10F2EC8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387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7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jp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24E8C5E2-3826-3B2C-7C95-03F2C95B8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59606"/>
            <a:ext cx="9144000" cy="1769394"/>
          </a:xfrm>
        </p:spPr>
        <p:txBody>
          <a:bodyPr/>
          <a:lstStyle/>
          <a:p>
            <a:r>
              <a:rPr lang="fr-FR" sz="6000" dirty="0">
                <a:solidFill>
                  <a:schemeClr val="bg1"/>
                </a:solidFill>
              </a:rPr>
              <a:t>Présentation du domaine fonctionnel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07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5DDB7ADD-01A7-E571-89FB-65470D7C7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464" y="2814325"/>
            <a:ext cx="3932237" cy="525223"/>
          </a:xfrm>
        </p:spPr>
        <p:txBody>
          <a:bodyPr>
            <a:normAutofit fontScale="90000"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Modèle de données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33CF9813-495B-090D-3E80-0417853697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42563" y="322896"/>
            <a:ext cx="6067559" cy="6212207"/>
          </a:xfrm>
        </p:spPr>
      </p:pic>
    </p:spTree>
    <p:extLst>
      <p:ext uri="{BB962C8B-B14F-4D97-AF65-F5344CB8AC3E}">
        <p14:creationId xmlns:p14="http://schemas.microsoft.com/office/powerpoint/2010/main" val="399884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290AC6C6-9ACF-A6F3-F0E8-3694E98A7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Scripts SQL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8B9A7D9-F414-D865-38A4-4EF95FF9253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BCFFF1DB-69F8-D246-74F4-A6A3ED70F9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18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ous-titre 4">
            <a:extLst>
              <a:ext uri="{FF2B5EF4-FFF2-40B4-BE49-F238E27FC236}">
                <a16:creationId xmlns:a16="http://schemas.microsoft.com/office/drawing/2014/main" id="{CD252D12-27A0-120B-522C-3BF52F6C66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663551"/>
            <a:ext cx="9144000" cy="592973"/>
          </a:xfrm>
        </p:spPr>
        <p:txBody>
          <a:bodyPr/>
          <a:lstStyle/>
          <a:p>
            <a:r>
              <a:rPr lang="fr-FR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 étapes pour établir le domaine fonctionnel :</a:t>
            </a:r>
            <a:endParaRPr lang="fr-FR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9C74B45-77EC-FCC0-79E6-61F9BEF04448}"/>
              </a:ext>
            </a:extLst>
          </p:cNvPr>
          <p:cNvSpPr txBox="1"/>
          <p:nvPr/>
        </p:nvSpPr>
        <p:spPr>
          <a:xfrm>
            <a:off x="3450404" y="2514600"/>
            <a:ext cx="5291192" cy="2473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Identifier le domaine fonctionnel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Décrire les fonctionnalités principales de l'application </a:t>
            </a:r>
            <a:endParaRPr lang="fr-FR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Identifier les acteurs impliqués dans l'application</a:t>
            </a:r>
            <a:endParaRPr lang="fr-FR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Décrire les processus clés de l'application</a:t>
            </a:r>
            <a:endParaRPr lang="fr-FR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Identifier les règles métiers importantes</a:t>
            </a:r>
            <a:endParaRPr lang="fr-FR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704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 trans="80000" pencilSize="96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521207" y="448056"/>
            <a:ext cx="11157271" cy="640080"/>
          </a:xfrm>
        </p:spPr>
        <p:txBody>
          <a:bodyPr rtlCol="0">
            <a:noAutofit/>
          </a:bodyPr>
          <a:lstStyle/>
          <a:p>
            <a:pPr algn="ctr" rtl="0"/>
            <a:r>
              <a:rPr lang="fr-FR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Identifier le domaine fonctionnel </a:t>
            </a:r>
          </a:p>
        </p:txBody>
      </p:sp>
      <p:sp>
        <p:nvSpPr>
          <p:cNvPr id="38" name="Espace réservé du contenu 17"/>
          <p:cNvSpPr txBox="1">
            <a:spLocks/>
          </p:cNvSpPr>
          <p:nvPr/>
        </p:nvSpPr>
        <p:spPr>
          <a:xfrm>
            <a:off x="521207" y="1665031"/>
            <a:ext cx="4795704" cy="40146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 domaine fonctionnel de « OC Pizza » est la restauration rapide et la livraison de pizzas. Cela implique des activités telles que:</a:t>
            </a:r>
          </a:p>
          <a:p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 préparation des aliments,</a:t>
            </a:r>
          </a:p>
          <a:p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 gestion des stocks, la prise de commande,</a:t>
            </a:r>
          </a:p>
          <a:p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 livraison,</a:t>
            </a:r>
          </a:p>
          <a:p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 gestion de la clientèle,</a:t>
            </a:r>
          </a:p>
          <a:p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 gestion du personnel.</a:t>
            </a:r>
            <a:endParaRPr lang="fr-FR" sz="1400" b="0" i="0" dirty="0">
              <a:solidFill>
                <a:schemeClr val="tx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E277FD38-3846-9844-5D71-4FF40DB462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3142" y="1948523"/>
            <a:ext cx="5596793" cy="37311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521207" y="448056"/>
            <a:ext cx="11147332" cy="640080"/>
          </a:xfrm>
        </p:spPr>
        <p:txBody>
          <a:bodyPr rtlCol="0">
            <a:noAutofit/>
          </a:bodyPr>
          <a:lstStyle/>
          <a:p>
            <a:pPr marL="0" indent="0" algn="ctr">
              <a:buNone/>
            </a:pPr>
            <a:r>
              <a:rPr lang="fr-FR" sz="2800" b="0" i="0" dirty="0">
                <a:solidFill>
                  <a:srgbClr val="92392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Décrire les fonctionnalités principales de l'application </a:t>
            </a:r>
            <a:endParaRPr lang="fr-FR" dirty="0">
              <a:solidFill>
                <a:srgbClr val="92392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Espace réservé du contenu 17"/>
          <p:cNvSpPr txBox="1">
            <a:spLocks/>
          </p:cNvSpPr>
          <p:nvPr/>
        </p:nvSpPr>
        <p:spPr>
          <a:xfrm>
            <a:off x="541610" y="1524707"/>
            <a:ext cx="4321704" cy="46872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fonctionnalités principales de l'application comprennent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 suivi en temps réel des commandes passées et en préparation pour les employés.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 suivi en temps réel du stock d'ingrédients restants pour les employés.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 aide-mémoire pour les pizzaiolos, indiquant la recette de chaque pizza pour les employés.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 site internet pour les clients, permettant de passer des commandes en ligne, de payer en ligne, de modifier ou d'annuler leur commande, et de recevoir des notifications.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AD5DB11-67A7-6CF1-E34E-D8C78C4F5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314" y="2097156"/>
            <a:ext cx="5411119" cy="3045687"/>
          </a:xfrm>
          <a:prstGeom prst="rect">
            <a:avLst/>
          </a:prstGeom>
          <a:effectLst>
            <a:outerShdw blurRad="292100" dist="127000" dir="2700000" algn="tl" rotWithShape="0">
              <a:prstClr val="black">
                <a:alpha val="6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863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521207" y="448056"/>
            <a:ext cx="11107576" cy="640080"/>
          </a:xfrm>
        </p:spPr>
        <p:txBody>
          <a:bodyPr rtlCol="0">
            <a:noAutofit/>
          </a:bodyPr>
          <a:lstStyle/>
          <a:p>
            <a:pPr algn="ctr" rtl="0"/>
            <a:r>
              <a:rPr lang="fr-FR" sz="2800" b="0" i="0" dirty="0">
                <a:solidFill>
                  <a:schemeClr val="accent2">
                    <a:lumMod val="50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Identifier les acteurs impliqués dans l'application</a:t>
            </a:r>
            <a:endParaRPr lang="fr-FR" dirty="0">
              <a:solidFill>
                <a:schemeClr val="accent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Espace réservé du contenu 17"/>
          <p:cNvSpPr txBox="1">
            <a:spLocks/>
          </p:cNvSpPr>
          <p:nvPr/>
        </p:nvSpPr>
        <p:spPr>
          <a:xfrm>
            <a:off x="541610" y="1524708"/>
            <a:ext cx="4321704" cy="38715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acteurs impliqués dans l'application sont :</a:t>
            </a:r>
          </a:p>
          <a:p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 propriétaire de la chaîne de pizzerias,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employés des pizzerias:</a:t>
            </a:r>
          </a:p>
          <a:p>
            <a:pPr lvl="1"/>
            <a:r>
              <a:rPr lang="fr-FR" sz="1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</a:t>
            </a: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izzaiolos,</a:t>
            </a:r>
          </a:p>
          <a:p>
            <a:pPr lvl="1"/>
            <a:r>
              <a:rPr lang="fr-FR" sz="16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</a:t>
            </a: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vreurs.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clients de la pizzeria,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fournisseurs d'ingrédients pour les pizzas.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7CC819E-9935-EEFD-ADCE-64FD7D686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253" y="1748141"/>
            <a:ext cx="6125204" cy="4081386"/>
          </a:xfrm>
          <a:prstGeom prst="rect">
            <a:avLst/>
          </a:prstGeom>
          <a:effectLst>
            <a:outerShdw blurRad="292100" dist="139700" dir="2700000" algn="t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725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521207" y="448056"/>
            <a:ext cx="11137393" cy="640080"/>
          </a:xfrm>
        </p:spPr>
        <p:txBody>
          <a:bodyPr rtlCol="0">
            <a:noAutofit/>
          </a:bodyPr>
          <a:lstStyle/>
          <a:p>
            <a:pPr algn="ctr" rtl="0"/>
            <a:r>
              <a:rPr lang="fr-FR" sz="2800" b="0" i="0" dirty="0">
                <a:solidFill>
                  <a:srgbClr val="92392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Décrire les processus clés de l'application</a:t>
            </a:r>
            <a:endParaRPr lang="fr-FR" dirty="0">
              <a:solidFill>
                <a:srgbClr val="92392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Espace réservé du contenu 17"/>
          <p:cNvSpPr txBox="1">
            <a:spLocks/>
          </p:cNvSpPr>
          <p:nvPr/>
        </p:nvSpPr>
        <p:spPr>
          <a:xfrm>
            <a:off x="541610" y="1524708"/>
            <a:ext cx="4321704" cy="38715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processus clés de l'application comprennent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Pour les employés : la réception des commandes, la préparation des pizzas en fonction des ingrédients disponibles, le suivi des commandes en temps réel.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Pour les clients : la commande en ligne, le paiement en ligne, la modification ou l'annulation de la commande, la réception des notifications.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651008D-E313-4AE1-CF48-98E2009F9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983" y="1759225"/>
            <a:ext cx="6116277" cy="4025349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0158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521207" y="448056"/>
            <a:ext cx="11107576" cy="640080"/>
          </a:xfrm>
        </p:spPr>
        <p:txBody>
          <a:bodyPr rtlCol="0">
            <a:noAutofit/>
          </a:bodyPr>
          <a:lstStyle/>
          <a:p>
            <a:pPr algn="ctr" rtl="0"/>
            <a:r>
              <a:rPr lang="fr-FR" sz="2800" b="0" i="0" dirty="0">
                <a:solidFill>
                  <a:srgbClr val="92392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Identifier les règles métiers importantes</a:t>
            </a:r>
            <a:endParaRPr lang="fr-FR" dirty="0">
              <a:solidFill>
                <a:srgbClr val="92392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Espace réservé du contenu 17"/>
          <p:cNvSpPr txBox="1">
            <a:spLocks/>
          </p:cNvSpPr>
          <p:nvPr/>
        </p:nvSpPr>
        <p:spPr>
          <a:xfrm>
            <a:off x="541610" y="1524708"/>
            <a:ext cx="4321704" cy="38715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règles métiers importantes pour l'application comprennent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tarifs des pizzas et des ingrédients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délais de livraison et de préparation des commandes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modalités de paiement (en ligne ou à la livraison)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fr-FR" sz="1600" b="0" i="0" dirty="0">
                <a:solidFill>
                  <a:schemeClr val="tx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 conditions d'approvisionnement en ingrédients auprès des fournisseurs.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E97CA23-A10C-0A68-AD1B-DBEFFDFDF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5331" y="1868556"/>
            <a:ext cx="5463619" cy="3644555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017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050E6DC7-B0CC-6EFD-277D-96B2849C4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4942" y="2001421"/>
            <a:ext cx="6902115" cy="1325563"/>
          </a:xfrm>
        </p:spPr>
        <p:txBody>
          <a:bodyPr/>
          <a:lstStyle/>
          <a:p>
            <a:pPr algn="ctr"/>
            <a:r>
              <a:rPr lang="fr-FR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Documents annexes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8A9BB92-CB4B-32FC-CADB-FF3097E0F020}"/>
              </a:ext>
            </a:extLst>
          </p:cNvPr>
          <p:cNvSpPr txBox="1"/>
          <p:nvPr/>
        </p:nvSpPr>
        <p:spPr>
          <a:xfrm>
            <a:off x="3561521" y="3627783"/>
            <a:ext cx="5324062" cy="1282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Diagramme de classe UML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Modélisation base de donnée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Script initialisation base de données de test</a:t>
            </a:r>
          </a:p>
        </p:txBody>
      </p:sp>
    </p:spTree>
    <p:extLst>
      <p:ext uri="{BB962C8B-B14F-4D97-AF65-F5344CB8AC3E}">
        <p14:creationId xmlns:p14="http://schemas.microsoft.com/office/powerpoint/2010/main" val="2620664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5DDB7ADD-01A7-E571-89FB-65470D7C7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479" y="192001"/>
            <a:ext cx="4567330" cy="1063487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Diagramme de Classe UML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C30D1C7-10EB-86DF-849B-80125BC99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730" y="931148"/>
            <a:ext cx="9155895" cy="558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</TotalTime>
  <Words>380</Words>
  <Application>Microsoft Office PowerPoint</Application>
  <PresentationFormat>Grand écran</PresentationFormat>
  <Paragraphs>52</Paragraphs>
  <Slides>11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Tahoma</vt:lpstr>
      <vt:lpstr>Thème Office</vt:lpstr>
      <vt:lpstr>Présentation du domaine fonctionnel</vt:lpstr>
      <vt:lpstr>Présentation PowerPoint</vt:lpstr>
      <vt:lpstr>Identifier le domaine fonctionnel </vt:lpstr>
      <vt:lpstr>Décrire les fonctionnalités principales de l'application </vt:lpstr>
      <vt:lpstr>Identifier les acteurs impliqués dans l'application</vt:lpstr>
      <vt:lpstr>Décrire les processus clés de l'application</vt:lpstr>
      <vt:lpstr>Identifier les règles métiers importantes</vt:lpstr>
      <vt:lpstr>Documents annexes</vt:lpstr>
      <vt:lpstr>Diagramme de Classe UML</vt:lpstr>
      <vt:lpstr>Modèle de données</vt:lpstr>
      <vt:lpstr>Scripts SQL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du domaine fonctionnel</dc:title>
  <dc:creator>Quentin Faure</dc:creator>
  <cp:keywords/>
  <cp:lastModifiedBy>Quentin Faure</cp:lastModifiedBy>
  <cp:revision>1</cp:revision>
  <dcterms:created xsi:type="dcterms:W3CDTF">2023-04-11T10:39:59Z</dcterms:created>
  <dcterms:modified xsi:type="dcterms:W3CDTF">2023-04-11T15:27:14Z</dcterms:modified>
  <cp:version/>
</cp:coreProperties>
</file>